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23"/>
  </p:notesMasterIdLst>
  <p:handoutMasterIdLst>
    <p:handoutMasterId r:id="rId24"/>
  </p:handoutMasterIdLst>
  <p:sldIdLst>
    <p:sldId id="334" r:id="rId5"/>
    <p:sldId id="357" r:id="rId6"/>
    <p:sldId id="359" r:id="rId7"/>
    <p:sldId id="316" r:id="rId8"/>
    <p:sldId id="337" r:id="rId9"/>
    <p:sldId id="343" r:id="rId10"/>
    <p:sldId id="342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46" r:id="rId19"/>
    <p:sldId id="336" r:id="rId20"/>
    <p:sldId id="347" r:id="rId21"/>
    <p:sldId id="34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4" autoAdjust="0"/>
    <p:restoredTop sz="84967" autoAdjust="0"/>
  </p:normalViewPr>
  <p:slideViewPr>
    <p:cSldViewPr snapToGrid="0">
      <p:cViewPr varScale="1">
        <p:scale>
          <a:sx n="164" d="100"/>
          <a:sy n="164" d="100"/>
        </p:scale>
        <p:origin x="186" y="12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 Suhail (Student)" userId="7247342d-df7a-4975-affe-1e265c964d65" providerId="ADAL" clId="{CD0F4A5D-9399-4FAC-99C9-1E79D709560F}"/>
    <pc:docChg chg="undo custSel modSld">
      <pc:chgData name="Ali Suhail (Student)" userId="7247342d-df7a-4975-affe-1e265c964d65" providerId="ADAL" clId="{CD0F4A5D-9399-4FAC-99C9-1E79D709560F}" dt="2024-05-09T20:32:56.658" v="45" actId="20577"/>
      <pc:docMkLst>
        <pc:docMk/>
      </pc:docMkLst>
      <pc:sldChg chg="modSp mod">
        <pc:chgData name="Ali Suhail (Student)" userId="7247342d-df7a-4975-affe-1e265c964d65" providerId="ADAL" clId="{CD0F4A5D-9399-4FAC-99C9-1E79D709560F}" dt="2024-05-09T19:55:18.643" v="1" actId="20577"/>
        <pc:sldMkLst>
          <pc:docMk/>
          <pc:sldMk cId="3037812869" sldId="316"/>
        </pc:sldMkLst>
        <pc:spChg chg="mod">
          <ac:chgData name="Ali Suhail (Student)" userId="7247342d-df7a-4975-affe-1e265c964d65" providerId="ADAL" clId="{CD0F4A5D-9399-4FAC-99C9-1E79D709560F}" dt="2024-05-09T19:55:18.643" v="1" actId="20577"/>
          <ac:spMkLst>
            <pc:docMk/>
            <pc:sldMk cId="3037812869" sldId="316"/>
            <ac:spMk id="4" creationId="{BFAF7377-87AF-3A8C-539C-8A9651F5DA33}"/>
          </ac:spMkLst>
        </pc:spChg>
      </pc:sldChg>
      <pc:sldChg chg="modSp mod">
        <pc:chgData name="Ali Suhail (Student)" userId="7247342d-df7a-4975-affe-1e265c964d65" providerId="ADAL" clId="{CD0F4A5D-9399-4FAC-99C9-1E79D709560F}" dt="2024-05-09T20:32:56.658" v="45" actId="20577"/>
        <pc:sldMkLst>
          <pc:docMk/>
          <pc:sldMk cId="1689351536" sldId="347"/>
        </pc:sldMkLst>
        <pc:graphicFrameChg chg="modGraphic">
          <ac:chgData name="Ali Suhail (Student)" userId="7247342d-df7a-4975-affe-1e265c964d65" providerId="ADAL" clId="{CD0F4A5D-9399-4FAC-99C9-1E79D709560F}" dt="2024-05-09T20:32:56.658" v="45" actId="20577"/>
          <ac:graphicFrameMkLst>
            <pc:docMk/>
            <pc:sldMk cId="1689351536" sldId="347"/>
            <ac:graphicFrameMk id="6" creationId="{8B2437E8-72AB-C7C2-6EC7-E8366A2C8DB4}"/>
          </ac:graphicFrameMkLst>
        </pc:graphicFrameChg>
      </pc:sldChg>
      <pc:sldChg chg="modSp mod">
        <pc:chgData name="Ali Suhail (Student)" userId="7247342d-df7a-4975-affe-1e265c964d65" providerId="ADAL" clId="{CD0F4A5D-9399-4FAC-99C9-1E79D709560F}" dt="2024-05-09T19:55:27.152" v="3" actId="20577"/>
        <pc:sldMkLst>
          <pc:docMk/>
          <pc:sldMk cId="3945325512" sldId="353"/>
        </pc:sldMkLst>
        <pc:spChg chg="mod">
          <ac:chgData name="Ali Suhail (Student)" userId="7247342d-df7a-4975-affe-1e265c964d65" providerId="ADAL" clId="{CD0F4A5D-9399-4FAC-99C9-1E79D709560F}" dt="2024-05-09T19:55:27.152" v="3" actId="20577"/>
          <ac:spMkLst>
            <pc:docMk/>
            <pc:sldMk cId="3945325512" sldId="353"/>
            <ac:spMk id="2" creationId="{A6768171-F501-5EC9-8849-5D0FE73AE00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5/9/2024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5/9/2024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457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47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115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9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47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059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8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76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10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561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457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97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685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anchor="t">
            <a:normAutofit/>
          </a:bodyPr>
          <a:lstStyle/>
          <a:p>
            <a:r>
              <a:rPr lang="en-US" dirty="0"/>
              <a:t>AFNT Project</a:t>
            </a:r>
            <a:br>
              <a:rPr lang="en-US" dirty="0"/>
            </a:br>
            <a:r>
              <a:rPr lang="en-US"/>
              <a:t>Ali Suhail | 21072712</a:t>
            </a:r>
            <a:endParaRPr lang="en-US" dirty="0"/>
          </a:p>
        </p:txBody>
      </p:sp>
      <p:pic>
        <p:nvPicPr>
          <p:cNvPr id="4" name="Picture 3" descr="A logo with a flower of life&#10;&#10;Description automatically generated">
            <a:extLst>
              <a:ext uri="{FF2B5EF4-FFF2-40B4-BE49-F238E27FC236}">
                <a16:creationId xmlns:a16="http://schemas.microsoft.com/office/drawing/2014/main" id="{A1BC45F9-E314-EB83-FA91-C5FE772830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" b="-4"/>
          <a:stretch/>
        </p:blipFill>
        <p:spPr>
          <a:xfrm>
            <a:off x="8699863" y="-1057742"/>
            <a:ext cx="3424009" cy="3424015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A271-8875-6BCE-0A4A-542683BB3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/>
          <a:lstStyle/>
          <a:p>
            <a:r>
              <a:rPr lang="en-US" dirty="0"/>
              <a:t>Phase 2: am website</a:t>
            </a:r>
          </a:p>
        </p:txBody>
      </p:sp>
      <p:pic>
        <p:nvPicPr>
          <p:cNvPr id="6" name="Picture Placeholder 5" descr="A blue and green circle with a black globe&#10;&#10;Description automatically generated">
            <a:extLst>
              <a:ext uri="{FF2B5EF4-FFF2-40B4-BE49-F238E27FC236}">
                <a16:creationId xmlns:a16="http://schemas.microsoft.com/office/drawing/2014/main" id="{28902E57-4B4C-3782-2F0A-9188EDB091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" r="23"/>
          <a:stretch>
            <a:fillRect/>
          </a:stretch>
        </p:blipFill>
        <p:spPr>
          <a:xfrm>
            <a:off x="8537434" y="411831"/>
            <a:ext cx="2974938" cy="2974944"/>
          </a:xfrm>
        </p:spPr>
      </p:pic>
    </p:spTree>
    <p:extLst>
      <p:ext uri="{BB962C8B-B14F-4D97-AF65-F5344CB8AC3E}">
        <p14:creationId xmlns:p14="http://schemas.microsoft.com/office/powerpoint/2010/main" val="2876331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8171-F501-5EC9-8849-5D0FE73AE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8" y="565642"/>
            <a:ext cx="8289009" cy="1305014"/>
          </a:xfrm>
        </p:spPr>
        <p:txBody>
          <a:bodyPr/>
          <a:lstStyle/>
          <a:p>
            <a:r>
              <a:rPr lang="en-US" sz="4000" dirty="0"/>
              <a:t>Admin management website (am website)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A9D03-6CF8-D31E-2E06-88AEBCEF7D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Website for Admins and manages: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98C76-BF80-416D-CAF9-E5A3E37F1612}"/>
              </a:ext>
            </a:extLst>
          </p:cNvPr>
          <p:cNvSpPr txBox="1"/>
          <p:nvPr/>
        </p:nvSpPr>
        <p:spPr>
          <a:xfrm>
            <a:off x="1280158" y="3429000"/>
            <a:ext cx="681403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Preset workouts and exercises.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Preset meals and food items.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User details.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CentralDB</a:t>
            </a:r>
            <a:r>
              <a:rPr lang="en-US" sz="2800" dirty="0">
                <a:solidFill>
                  <a:schemeClr val="bg1"/>
                </a:solidFill>
              </a:rPr>
              <a:t> updates to AFNT App.</a:t>
            </a:r>
          </a:p>
          <a:p>
            <a:endParaRPr lang="en-US" dirty="0"/>
          </a:p>
        </p:txBody>
      </p:sp>
      <p:pic>
        <p:nvPicPr>
          <p:cNvPr id="9" name="Picture Placeholder 8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1E776930-83E8-D90A-FFD1-399D650E69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27" r="427"/>
          <a:stretch>
            <a:fillRect/>
          </a:stretch>
        </p:blipFill>
        <p:spPr>
          <a:prstGeom prst="rect">
            <a:avLst/>
          </a:prstGeom>
          <a:ln w="38100" cap="sq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5325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A271-8875-6BCE-0A4A-542683BB3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/>
          <a:lstStyle/>
          <a:p>
            <a:r>
              <a:rPr lang="en-US" dirty="0"/>
              <a:t>Phase 3: AFNT App</a:t>
            </a:r>
          </a:p>
        </p:txBody>
      </p:sp>
      <p:pic>
        <p:nvPicPr>
          <p:cNvPr id="11" name="Picture Placeholder 10" descr="A white logo on a purple and blue circle&#10;&#10;Description automatically generated">
            <a:extLst>
              <a:ext uri="{FF2B5EF4-FFF2-40B4-BE49-F238E27FC236}">
                <a16:creationId xmlns:a16="http://schemas.microsoft.com/office/drawing/2014/main" id="{561C31A8-D9E8-0B5A-DA77-DF331F24BA8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" r="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4932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8171-F501-5EC9-8849-5D0FE73AE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8" y="565642"/>
            <a:ext cx="8289009" cy="726645"/>
          </a:xfrm>
        </p:spPr>
        <p:txBody>
          <a:bodyPr/>
          <a:lstStyle/>
          <a:p>
            <a:r>
              <a:rPr lang="en-US" sz="4400" dirty="0" err="1"/>
              <a:t>Afnt</a:t>
            </a:r>
            <a:r>
              <a:rPr lang="en-US" sz="4400" dirty="0"/>
              <a:t>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A9D03-6CF8-D31E-2E06-88AEBCEF7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8309" y="1592508"/>
            <a:ext cx="7853678" cy="726645"/>
          </a:xfrm>
        </p:spPr>
        <p:txBody>
          <a:bodyPr/>
          <a:lstStyle/>
          <a:p>
            <a:r>
              <a:rPr lang="en-US" dirty="0"/>
              <a:t>Cross-platform app for users, and allows users to: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98C76-BF80-416D-CAF9-E5A3E37F1612}"/>
              </a:ext>
            </a:extLst>
          </p:cNvPr>
          <p:cNvSpPr txBox="1"/>
          <p:nvPr/>
        </p:nvSpPr>
        <p:spPr>
          <a:xfrm>
            <a:off x="1280157" y="2176734"/>
            <a:ext cx="720570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Manage workouts and exercises.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Manage meals and food items.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Locate closest gyms/fitness </a:t>
            </a:r>
            <a:r>
              <a:rPr lang="en-US" sz="2800" dirty="0" err="1">
                <a:solidFill>
                  <a:schemeClr val="bg1"/>
                </a:solidFill>
              </a:rPr>
              <a:t>centres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Log body data.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Log meal and water intake data.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Generate plots for body and meal data.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Link with the Arduino Watch (Phase 4).</a:t>
            </a:r>
          </a:p>
          <a:p>
            <a:endParaRPr lang="en-US" dirty="0"/>
          </a:p>
        </p:txBody>
      </p:sp>
      <p:pic>
        <p:nvPicPr>
          <p:cNvPr id="9" name="Picture Placeholder 8" descr="A screenshot of a login form&#10;&#10;Description automatically generated">
            <a:extLst>
              <a:ext uri="{FF2B5EF4-FFF2-40B4-BE49-F238E27FC236}">
                <a16:creationId xmlns:a16="http://schemas.microsoft.com/office/drawing/2014/main" id="{FADB5606-C95E-E706-F9F2-593777A474F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2500" r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7476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A271-8875-6BCE-0A4A-542683BB3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/>
          <a:lstStyle/>
          <a:p>
            <a:r>
              <a:rPr lang="en-US" dirty="0"/>
              <a:t>Phase 4: Arduino Watch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7D4F9DD-F659-4D86-DD74-C5ED49B389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979" r="3979"/>
          <a:stretch/>
        </p:blipFill>
        <p:spPr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2">
                <a:lumMod val="10000"/>
                <a:lumOff val="9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32962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9EFE5C42-059F-482E-C029-E8FA5107EED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9648" y="2108362"/>
            <a:ext cx="5562114" cy="4659363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Track steps and step goals.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Heart rate.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Blood oxygen level (saturation level).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Body temperature.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Logs data into CSV file.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Accessed by AFNT app via USB or Bluetooth Low Energy (BLE).</a:t>
            </a:r>
          </a:p>
        </p:txBody>
      </p:sp>
      <p:pic>
        <p:nvPicPr>
          <p:cNvPr id="10" name="Picture 9" descr="A diagram of a computer&#10;&#10;Description automatically generated">
            <a:extLst>
              <a:ext uri="{FF2B5EF4-FFF2-40B4-BE49-F238E27FC236}">
                <a16:creationId xmlns:a16="http://schemas.microsoft.com/office/drawing/2014/main" id="{332FF11E-61AA-66C6-E014-AC962E1EBA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3" r="1639" b="1441"/>
          <a:stretch/>
        </p:blipFill>
        <p:spPr>
          <a:xfrm>
            <a:off x="6802671" y="319208"/>
            <a:ext cx="5025450" cy="62195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47136F-1FE0-6645-FDF7-32DC705256FE}"/>
              </a:ext>
            </a:extLst>
          </p:cNvPr>
          <p:cNvSpPr txBox="1"/>
          <p:nvPr/>
        </p:nvSpPr>
        <p:spPr>
          <a:xfrm>
            <a:off x="1300255" y="55330"/>
            <a:ext cx="60950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ARDUINO WATCH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CBFD0A-643D-9636-6742-F216628071CA}"/>
              </a:ext>
            </a:extLst>
          </p:cNvPr>
          <p:cNvSpPr txBox="1"/>
          <p:nvPr/>
        </p:nvSpPr>
        <p:spPr>
          <a:xfrm>
            <a:off x="776076" y="1353972"/>
            <a:ext cx="55621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Uses </a:t>
            </a:r>
            <a:r>
              <a:rPr lang="en-US" dirty="0" err="1"/>
              <a:t>TinyCircuit’s</a:t>
            </a:r>
            <a:r>
              <a:rPr lang="en-US" dirty="0"/>
              <a:t> small modular components and allows users to:</a:t>
            </a:r>
          </a:p>
        </p:txBody>
      </p:sp>
    </p:spTree>
    <p:extLst>
      <p:ext uri="{BB962C8B-B14F-4D97-AF65-F5344CB8AC3E}">
        <p14:creationId xmlns:p14="http://schemas.microsoft.com/office/powerpoint/2010/main" val="719664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98432-2D58-D940-A0AE-7748E2A487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Current progress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C780BDD-62B7-3E51-C2DE-09259F62CC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68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923D-C618-15EF-E1D7-7C1B0DBB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 anchorCtr="0"/>
          <a:lstStyle/>
          <a:p>
            <a:r>
              <a:rPr lang="en-US" dirty="0" err="1"/>
              <a:t>Afnt</a:t>
            </a:r>
            <a:r>
              <a:rPr lang="en-US" dirty="0"/>
              <a:t> project progress</a:t>
            </a:r>
          </a:p>
        </p:txBody>
      </p:sp>
      <p:graphicFrame>
        <p:nvGraphicFramePr>
          <p:cNvPr id="6" name="Table Placeholder 3">
            <a:extLst>
              <a:ext uri="{FF2B5EF4-FFF2-40B4-BE49-F238E27FC236}">
                <a16:creationId xmlns:a16="http://schemas.microsoft.com/office/drawing/2014/main" id="{8B2437E8-72AB-C7C2-6EC7-E8366A2C8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2818152"/>
              </p:ext>
            </p:extLst>
          </p:nvPr>
        </p:nvGraphicFramePr>
        <p:xfrm>
          <a:off x="1280160" y="2505308"/>
          <a:ext cx="10387548" cy="3357271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731258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1731258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1731258">
                  <a:extLst>
                    <a:ext uri="{9D8B030D-6E8A-4147-A177-3AD203B41FA5}">
                      <a16:colId xmlns:a16="http://schemas.microsoft.com/office/drawing/2014/main" val="2496656439"/>
                    </a:ext>
                  </a:extLst>
                </a:gridCol>
                <a:gridCol w="1731258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1731258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  <a:gridCol w="1731258">
                  <a:extLst>
                    <a:ext uri="{9D8B030D-6E8A-4147-A177-3AD203B41FA5}">
                      <a16:colId xmlns:a16="http://schemas.microsoft.com/office/drawing/2014/main" val="4016286484"/>
                    </a:ext>
                  </a:extLst>
                </a:gridCol>
              </a:tblGrid>
              <a:tr h="6685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Complete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Implementing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</a:t>
                      </a:r>
                      <a:br>
                        <a:rPr lang="en-US" dirty="0"/>
                      </a:br>
                      <a:r>
                        <a:rPr lang="en-US" dirty="0"/>
                        <a:t>Started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Partially Complete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Complete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685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685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830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79%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685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9351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D893-E98A-260A-9EC4-B9365E53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Placeholder 14" descr="Mountains under near dusk sky">
            <a:extLst>
              <a:ext uri="{FF2B5EF4-FFF2-40B4-BE49-F238E27FC236}">
                <a16:creationId xmlns:a16="http://schemas.microsoft.com/office/drawing/2014/main" id="{DE72DC91-8DC9-B68C-C1D3-8F5273481A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3191" r="13191"/>
          <a:stretch/>
        </p:blipFill>
        <p:spPr>
          <a:xfrm>
            <a:off x="1371606" y="3205313"/>
            <a:ext cx="3043077" cy="304308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C3169A-E63F-9263-6540-1291A4FE3E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7C7D-B1D6-C675-1809-682DDAE035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896926"/>
            <a:ext cx="4663438" cy="1846273"/>
          </a:xfrm>
        </p:spPr>
        <p:txBody>
          <a:bodyPr/>
          <a:lstStyle/>
          <a:p>
            <a:r>
              <a:rPr lang="en-US" dirty="0"/>
              <a:t>Project Aim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57D08-E851-29F4-6876-24A4860174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8576" y="2288913"/>
            <a:ext cx="5486400" cy="403873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To design and implement a software solution focused on helping users achieve their fitness objectives.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This involves developing a user-friendly platform for creating and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customising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workout routines, monitoring nutrition and workout progress, and offering health and fitness guidance.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main aim is to build an engaging and efficient fitness tool that encourages users to live healthier, more active lives. </a:t>
            </a:r>
            <a:endParaRPr lang="en-US" dirty="0"/>
          </a:p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D40267C-12F9-F7FF-C587-C1B583C6D5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17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88E106-5092-D0EC-DAE2-EAAAB5C00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9"/>
          <a:stretch/>
        </p:blipFill>
        <p:spPr>
          <a:xfrm>
            <a:off x="3390494" y="1199786"/>
            <a:ext cx="4675749" cy="50824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7085DC8-CDF4-4B39-49C9-D180035871E1}"/>
              </a:ext>
            </a:extLst>
          </p:cNvPr>
          <p:cNvSpPr txBox="1">
            <a:spLocks/>
          </p:cNvSpPr>
          <p:nvPr/>
        </p:nvSpPr>
        <p:spPr>
          <a:xfrm>
            <a:off x="3117757" y="361099"/>
            <a:ext cx="5221224" cy="11764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PROJECT OBJECTIVES</a:t>
            </a:r>
          </a:p>
        </p:txBody>
      </p:sp>
    </p:spTree>
    <p:extLst>
      <p:ext uri="{BB962C8B-B14F-4D97-AF65-F5344CB8AC3E}">
        <p14:creationId xmlns:p14="http://schemas.microsoft.com/office/powerpoint/2010/main" val="4011662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43DF-1FE9-01BE-435F-1729F4AB3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713" y="619971"/>
            <a:ext cx="5918072" cy="227685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95192" y="3161752"/>
            <a:ext cx="5539424" cy="3144965"/>
          </a:xfrm>
        </p:spPr>
        <p:txBody>
          <a:bodyPr/>
          <a:lstStyle/>
          <a:p>
            <a:pPr algn="just"/>
            <a:r>
              <a:rPr lang="en-US" dirty="0"/>
              <a:t>Phase 1: DBMS</a:t>
            </a:r>
          </a:p>
          <a:p>
            <a:pPr algn="just"/>
            <a:r>
              <a:rPr lang="en-US" dirty="0"/>
              <a:t>Phase 2: AM Website</a:t>
            </a:r>
          </a:p>
          <a:p>
            <a:pPr algn="just"/>
            <a:r>
              <a:rPr lang="en-US" dirty="0"/>
              <a:t>Phase 3: AFNT Application</a:t>
            </a:r>
          </a:p>
          <a:p>
            <a:pPr algn="just"/>
            <a:r>
              <a:rPr lang="en-US" dirty="0"/>
              <a:t>Phase 4: Arduino Watch</a:t>
            </a:r>
          </a:p>
          <a:p>
            <a:pPr algn="just"/>
            <a:endParaRPr lang="en-US" dirty="0"/>
          </a:p>
          <a:p>
            <a:endParaRPr lang="en-US" dirty="0"/>
          </a:p>
        </p:txBody>
      </p:sp>
      <p:pic>
        <p:nvPicPr>
          <p:cNvPr id="8" name="Picture Placeholder 7" descr="A diagram of a process&#10;&#10;Description automatically generated">
            <a:extLst>
              <a:ext uri="{FF2B5EF4-FFF2-40B4-BE49-F238E27FC236}">
                <a16:creationId xmlns:a16="http://schemas.microsoft.com/office/drawing/2014/main" id="{4133A42F-0E48-A31A-95DF-F3B98915E0C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142" r="2142"/>
          <a:stretch>
            <a:fillRect/>
          </a:stretch>
        </p:blipFill>
        <p:spPr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2">
                <a:lumMod val="40000"/>
                <a:lumOff val="6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A271-8875-6BCE-0A4A-542683BB3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/>
          <a:lstStyle/>
          <a:p>
            <a:r>
              <a:rPr lang="en-US" dirty="0"/>
              <a:t>Phase 1: DBMs</a:t>
            </a:r>
          </a:p>
        </p:txBody>
      </p:sp>
      <p:pic>
        <p:nvPicPr>
          <p:cNvPr id="9" name="Picture Placeholder 8" descr="A blue cylinder with a red warning sign&#10;&#10;Description automatically generated with medium confidence">
            <a:extLst>
              <a:ext uri="{FF2B5EF4-FFF2-40B4-BE49-F238E27FC236}">
                <a16:creationId xmlns:a16="http://schemas.microsoft.com/office/drawing/2014/main" id="{D6C0454D-04B1-57B3-6E2C-5852216B24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849" r="23849"/>
          <a:stretch>
            <a:fillRect/>
          </a:stretch>
        </p:blipFill>
        <p:spPr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bg2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1235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8171-F501-5EC9-8849-5D0FE73AE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565642"/>
            <a:ext cx="10302240" cy="793066"/>
          </a:xfrm>
        </p:spPr>
        <p:txBody>
          <a:bodyPr/>
          <a:lstStyle/>
          <a:p>
            <a:r>
              <a:rPr lang="en-US" dirty="0"/>
              <a:t>Central database (</a:t>
            </a:r>
            <a:r>
              <a:rPr lang="en-US" dirty="0" err="1"/>
              <a:t>cdb</a:t>
            </a:r>
            <a:r>
              <a:rPr lang="en-US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A9D03-6CF8-D31E-2E06-88AEBCEF7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0159" y="2522630"/>
            <a:ext cx="7853678" cy="726645"/>
          </a:xfrm>
        </p:spPr>
        <p:txBody>
          <a:bodyPr/>
          <a:lstStyle/>
          <a:p>
            <a:r>
              <a:rPr lang="en-US" sz="2800" dirty="0"/>
              <a:t>Managed</a:t>
            </a:r>
            <a:r>
              <a:rPr lang="en-US" dirty="0"/>
              <a:t> by Admins and responsible for managing: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98C76-BF80-416D-CAF9-E5A3E37F1612}"/>
              </a:ext>
            </a:extLst>
          </p:cNvPr>
          <p:cNvSpPr txBox="1"/>
          <p:nvPr/>
        </p:nvSpPr>
        <p:spPr>
          <a:xfrm>
            <a:off x="1325878" y="3195491"/>
            <a:ext cx="681403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Preset workouts and exercises.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Preset meals and food items.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User details.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CentralDB</a:t>
            </a:r>
            <a:r>
              <a:rPr lang="en-US" sz="2800" dirty="0">
                <a:solidFill>
                  <a:schemeClr val="bg1"/>
                </a:solidFill>
              </a:rPr>
              <a:t> updates to AFNT App.</a:t>
            </a:r>
          </a:p>
          <a:p>
            <a:endParaRPr lang="en-US" dirty="0"/>
          </a:p>
        </p:txBody>
      </p:sp>
      <p:pic>
        <p:nvPicPr>
          <p:cNvPr id="9" name="Picture Placeholder 8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DE77D56F-5B18-AD6D-907D-5A728AB151B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>
            <a:fillRect/>
          </a:stretch>
        </p:blipFill>
        <p:spPr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2753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64C0E11-7DE4-D558-C3EF-9B3C7A9B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360" y="553299"/>
            <a:ext cx="10651886" cy="714630"/>
          </a:xfrm>
        </p:spPr>
        <p:txBody>
          <a:bodyPr/>
          <a:lstStyle/>
          <a:p>
            <a:r>
              <a:rPr lang="en-US" dirty="0"/>
              <a:t>Central database schema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27D045D-DE42-B7E4-7955-9476D2D88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10" y="1267929"/>
            <a:ext cx="11764580" cy="438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87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8171-F501-5EC9-8849-5D0FE73AE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640080"/>
            <a:ext cx="10302240" cy="793066"/>
          </a:xfrm>
        </p:spPr>
        <p:txBody>
          <a:bodyPr/>
          <a:lstStyle/>
          <a:p>
            <a:r>
              <a:rPr lang="en-US" dirty="0"/>
              <a:t>Local database (</a:t>
            </a:r>
            <a:r>
              <a:rPr lang="en-US" dirty="0" err="1"/>
              <a:t>ldb</a:t>
            </a:r>
            <a:r>
              <a:rPr lang="en-US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A9D03-6CF8-D31E-2E06-88AEBCEF7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0157" y="2588447"/>
            <a:ext cx="8131755" cy="726645"/>
          </a:xfrm>
        </p:spPr>
        <p:txBody>
          <a:bodyPr/>
          <a:lstStyle/>
          <a:p>
            <a:r>
              <a:rPr lang="en-US" dirty="0"/>
              <a:t>Managed by AFNT users and responsible for managing: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98C76-BF80-416D-CAF9-E5A3E37F1612}"/>
              </a:ext>
            </a:extLst>
          </p:cNvPr>
          <p:cNvSpPr txBox="1"/>
          <p:nvPr/>
        </p:nvSpPr>
        <p:spPr>
          <a:xfrm>
            <a:off x="1280157" y="3336933"/>
            <a:ext cx="6814038" cy="324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Custom workouts and exercises.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Custom meals and food items.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 preset workouts and meals.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Log body data (steps, weight, </a:t>
            </a:r>
            <a:r>
              <a:rPr lang="en-US" sz="2800" dirty="0" err="1">
                <a:solidFill>
                  <a:schemeClr val="bg1"/>
                </a:solidFill>
              </a:rPr>
              <a:t>etc</a:t>
            </a:r>
            <a:r>
              <a:rPr lang="en-US" sz="2800" dirty="0">
                <a:solidFill>
                  <a:schemeClr val="bg1"/>
                </a:solidFill>
              </a:rPr>
              <a:t>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User details.</a:t>
            </a:r>
          </a:p>
        </p:txBody>
      </p:sp>
      <p:pic>
        <p:nvPicPr>
          <p:cNvPr id="9" name="Picture Placeholder 8" descr="A blue and purple circle with a person in it&#10;&#10;Description automatically generated">
            <a:extLst>
              <a:ext uri="{FF2B5EF4-FFF2-40B4-BE49-F238E27FC236}">
                <a16:creationId xmlns:a16="http://schemas.microsoft.com/office/drawing/2014/main" id="{9A62604D-F537-896D-E5B6-EA8541E340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882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64C0E11-7DE4-D558-C3EF-9B3C7A9B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360" y="553299"/>
            <a:ext cx="10651886" cy="714630"/>
          </a:xfrm>
        </p:spPr>
        <p:txBody>
          <a:bodyPr/>
          <a:lstStyle/>
          <a:p>
            <a:r>
              <a:rPr lang="en-US" dirty="0"/>
              <a:t>Local database schema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761BAF9-0A77-2409-C95F-545F07C88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" y="0"/>
            <a:ext cx="12184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3003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{2F9D16F4-3979-417C-A540-67C064676236}tf89338750_win32</Template>
  <TotalTime>546</TotalTime>
  <Words>406</Words>
  <Application>Microsoft Office PowerPoint</Application>
  <PresentationFormat>Widescreen</PresentationFormat>
  <Paragraphs>103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Univers</vt:lpstr>
      <vt:lpstr>GradientVTI</vt:lpstr>
      <vt:lpstr>AFNT Project Ali Suhail | 21072712</vt:lpstr>
      <vt:lpstr>Project Aim</vt:lpstr>
      <vt:lpstr>PowerPoint Presentation</vt:lpstr>
      <vt:lpstr>Agenda</vt:lpstr>
      <vt:lpstr>Phase 1: DBMs</vt:lpstr>
      <vt:lpstr>Central database (cdb)</vt:lpstr>
      <vt:lpstr>Central database schema</vt:lpstr>
      <vt:lpstr>Local database (ldb)</vt:lpstr>
      <vt:lpstr>Local database schema</vt:lpstr>
      <vt:lpstr>Phase 2: am website</vt:lpstr>
      <vt:lpstr>Admin management website (am website)</vt:lpstr>
      <vt:lpstr>Phase 3: AFNT App</vt:lpstr>
      <vt:lpstr>Afnt application</vt:lpstr>
      <vt:lpstr>Phase 4: Arduino Watch</vt:lpstr>
      <vt:lpstr>PowerPoint Presentation</vt:lpstr>
      <vt:lpstr>Current progress</vt:lpstr>
      <vt:lpstr>Afnt project progress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AFNT Project Ali Suhail | 21072712</dc:title>
  <dc:creator>Ali Suhail (Student)</dc:creator>
  <cp:lastModifiedBy>Ali Suhail (Student)</cp:lastModifiedBy>
  <cp:revision>5</cp:revision>
  <dcterms:created xsi:type="dcterms:W3CDTF">2024-04-25T22:26:20Z</dcterms:created>
  <dcterms:modified xsi:type="dcterms:W3CDTF">2024-05-09T20:32:58Z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